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3"/>
  </p:notesMasterIdLst>
  <p:handoutMasterIdLst>
    <p:handoutMasterId r:id="rId14"/>
  </p:handoutMasterIdLst>
  <p:sldIdLst>
    <p:sldId id="335" r:id="rId5"/>
    <p:sldId id="337" r:id="rId6"/>
    <p:sldId id="348" r:id="rId7"/>
    <p:sldId id="350" r:id="rId8"/>
    <p:sldId id="351" r:id="rId9"/>
    <p:sldId id="349" r:id="rId10"/>
    <p:sldId id="339" r:id="rId11"/>
    <p:sldId id="34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94" autoAdjust="0"/>
  </p:normalViewPr>
  <p:slideViewPr>
    <p:cSldViewPr snapToGrid="0">
      <p:cViewPr varScale="1">
        <p:scale>
          <a:sx n="78" d="100"/>
          <a:sy n="78" d="100"/>
        </p:scale>
        <p:origin x="878" y="91"/>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11/16/2025</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11/16/2025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5943796" y="-229584"/>
            <a:ext cx="5677932" cy="3336577"/>
          </a:xfrm>
        </p:spPr>
        <p:txBody>
          <a:bodyPr/>
          <a:lstStyle/>
          <a:p>
            <a:r>
              <a:rPr lang="en-US" dirty="0" err="1"/>
              <a:t>Aicashflow</a:t>
            </a:r>
            <a:endParaRPr lang="en-US" dirty="0"/>
          </a:p>
        </p:txBody>
      </p:sp>
      <p:sp>
        <p:nvSpPr>
          <p:cNvPr id="2" name="TextBox 1">
            <a:extLst>
              <a:ext uri="{FF2B5EF4-FFF2-40B4-BE49-F238E27FC236}">
                <a16:creationId xmlns:a16="http://schemas.microsoft.com/office/drawing/2014/main" id="{0507EA5A-BC01-BC97-2562-7265F1ED8273}"/>
              </a:ext>
            </a:extLst>
          </p:cNvPr>
          <p:cNvSpPr txBox="1"/>
          <p:nvPr/>
        </p:nvSpPr>
        <p:spPr>
          <a:xfrm>
            <a:off x="6649162" y="3059668"/>
            <a:ext cx="2133600" cy="369332"/>
          </a:xfrm>
          <a:prstGeom prst="rect">
            <a:avLst/>
          </a:prstGeom>
          <a:noFill/>
        </p:spPr>
        <p:txBody>
          <a:bodyPr wrap="square" rtlCol="0">
            <a:spAutoFit/>
          </a:bodyPr>
          <a:lstStyle/>
          <a:p>
            <a:r>
              <a:rPr lang="en-US" dirty="0">
                <a:latin typeface="Bahnschrift Light" panose="020B0502040204020203" pitchFamily="34" charset="0"/>
              </a:rPr>
              <a:t>“Trust the process”</a:t>
            </a:r>
          </a:p>
        </p:txBody>
      </p:sp>
    </p:spTree>
    <p:extLst>
      <p:ext uri="{BB962C8B-B14F-4D97-AF65-F5344CB8AC3E}">
        <p14:creationId xmlns:p14="http://schemas.microsoft.com/office/powerpoint/2010/main" val="954410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1633856" y="-192024"/>
            <a:ext cx="5864352" cy="3621024"/>
          </a:xfrm>
        </p:spPr>
        <p:txBody>
          <a:bodyPr/>
          <a:lstStyle/>
          <a:p>
            <a:r>
              <a:rPr lang="en-US" dirty="0"/>
              <a:t>Our project:</a:t>
            </a:r>
          </a:p>
        </p:txBody>
      </p:sp>
      <p:pic>
        <p:nvPicPr>
          <p:cNvPr id="10" name="Picture Placeholder 9" descr="A person smiling at a computer">
            <a:extLst>
              <a:ext uri="{FF2B5EF4-FFF2-40B4-BE49-F238E27FC236}">
                <a16:creationId xmlns:a16="http://schemas.microsoft.com/office/drawing/2014/main" id="{0E7DFFA9-9901-3CE7-AAC2-C1754C65BD4D}"/>
              </a:ext>
            </a:extLst>
          </p:cNvPr>
          <p:cNvPicPr>
            <a:picLocks noGrp="1" noChangeAspect="1"/>
          </p:cNvPicPr>
          <p:nvPr>
            <p:ph type="pic" sz="quarter" idx="10"/>
          </p:nvPr>
        </p:nvPicPr>
        <p:blipFill>
          <a:blip r:embed="rId2"/>
          <a:srcRect l="18" r="18"/>
          <a:stretch/>
        </p:blipFill>
        <p:spPr>
          <a:xfrm>
            <a:off x="7625969" y="-9144"/>
            <a:ext cx="4581525" cy="6602413"/>
          </a:xfrm>
        </p:spPr>
      </p:pic>
      <p:pic>
        <p:nvPicPr>
          <p:cNvPr id="4" name="Picture 3" descr="A pile of money on a table&#10;&#10;AI-generated content may be incorrect.">
            <a:extLst>
              <a:ext uri="{FF2B5EF4-FFF2-40B4-BE49-F238E27FC236}">
                <a16:creationId xmlns:a16="http://schemas.microsoft.com/office/drawing/2014/main" id="{A8468C2A-F36B-C5DA-A78B-E15E23E6856D}"/>
              </a:ext>
            </a:extLst>
          </p:cNvPr>
          <p:cNvPicPr>
            <a:picLocks noChangeAspect="1"/>
          </p:cNvPicPr>
          <p:nvPr/>
        </p:nvPicPr>
        <p:blipFill>
          <a:blip r:embed="rId3"/>
          <a:stretch>
            <a:fillRect/>
          </a:stretch>
        </p:blipFill>
        <p:spPr>
          <a:xfrm>
            <a:off x="7620000" y="-20722"/>
            <a:ext cx="4572000" cy="6878721"/>
          </a:xfrm>
          <a:prstGeom prst="rect">
            <a:avLst/>
          </a:prstGeom>
        </p:spPr>
      </p:pic>
    </p:spTree>
    <p:extLst>
      <p:ext uri="{BB962C8B-B14F-4D97-AF65-F5344CB8AC3E}">
        <p14:creationId xmlns:p14="http://schemas.microsoft.com/office/powerpoint/2010/main" val="3786907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04FE1-7F77-5656-9FE7-8D9121A79D9A}"/>
              </a:ext>
            </a:extLst>
          </p:cNvPr>
          <p:cNvSpPr>
            <a:spLocks noGrp="1"/>
          </p:cNvSpPr>
          <p:nvPr>
            <p:ph type="title"/>
          </p:nvPr>
        </p:nvSpPr>
        <p:spPr>
          <a:xfrm>
            <a:off x="616384" y="-317151"/>
            <a:ext cx="10405174" cy="1326514"/>
          </a:xfrm>
        </p:spPr>
        <p:txBody>
          <a:bodyPr/>
          <a:lstStyle/>
          <a:p>
            <a:r>
              <a:rPr lang="en-US" sz="4000" dirty="0"/>
              <a:t>				The problem</a:t>
            </a:r>
          </a:p>
        </p:txBody>
      </p:sp>
      <p:sp>
        <p:nvSpPr>
          <p:cNvPr id="5" name="Content Placeholder 4">
            <a:extLst>
              <a:ext uri="{FF2B5EF4-FFF2-40B4-BE49-F238E27FC236}">
                <a16:creationId xmlns:a16="http://schemas.microsoft.com/office/drawing/2014/main" id="{B2239B9C-9456-5F62-68C1-C58BEB439384}"/>
              </a:ext>
            </a:extLst>
          </p:cNvPr>
          <p:cNvSpPr>
            <a:spLocks noGrp="1"/>
          </p:cNvSpPr>
          <p:nvPr>
            <p:ph sz="quarter" idx="14"/>
          </p:nvPr>
        </p:nvSpPr>
        <p:spPr>
          <a:xfrm>
            <a:off x="616384" y="1335507"/>
            <a:ext cx="4860183" cy="3030015"/>
          </a:xfrm>
        </p:spPr>
        <p:txBody>
          <a:bodyPr>
            <a:normAutofit/>
          </a:bodyPr>
          <a:lstStyle/>
          <a:p>
            <a:pPr algn="just"/>
            <a:r>
              <a:rPr lang="en-US" dirty="0"/>
              <a:t>Users lack time, discipline, and trust with traditional finance apps. Users struggle with limited time, inconsistent financial discipline, and diminished trust in traditional finance apps due to opaque processes and data privacy concerns.</a:t>
            </a:r>
          </a:p>
        </p:txBody>
      </p:sp>
      <p:sp>
        <p:nvSpPr>
          <p:cNvPr id="6" name="TextBox 5">
            <a:extLst>
              <a:ext uri="{FF2B5EF4-FFF2-40B4-BE49-F238E27FC236}">
                <a16:creationId xmlns:a16="http://schemas.microsoft.com/office/drawing/2014/main" id="{55DE5D42-C890-A66F-EC13-03AC3F85B8EB}"/>
              </a:ext>
            </a:extLst>
          </p:cNvPr>
          <p:cNvSpPr txBox="1"/>
          <p:nvPr/>
        </p:nvSpPr>
        <p:spPr>
          <a:xfrm>
            <a:off x="7364361" y="1343659"/>
            <a:ext cx="3934226" cy="2246769"/>
          </a:xfrm>
          <a:prstGeom prst="rect">
            <a:avLst/>
          </a:prstGeom>
          <a:noFill/>
        </p:spPr>
        <p:txBody>
          <a:bodyPr wrap="square" rtlCol="0">
            <a:spAutoFit/>
          </a:bodyPr>
          <a:lstStyle/>
          <a:p>
            <a:pPr algn="just"/>
            <a:r>
              <a:rPr lang="en-US" sz="2000" dirty="0"/>
              <a:t>Opaque Al systems hinder data verification, limit transparency, making it difficult for users to verify data accuracy and reliability, which undermines trust and obstructs informed financial decision-making.</a:t>
            </a:r>
          </a:p>
        </p:txBody>
      </p:sp>
      <p:sp>
        <p:nvSpPr>
          <p:cNvPr id="7" name="Flowchart: Connector 6">
            <a:extLst>
              <a:ext uri="{FF2B5EF4-FFF2-40B4-BE49-F238E27FC236}">
                <a16:creationId xmlns:a16="http://schemas.microsoft.com/office/drawing/2014/main" id="{4844D41E-CA5D-1DA5-03BD-1415A2750364}"/>
              </a:ext>
            </a:extLst>
          </p:cNvPr>
          <p:cNvSpPr/>
          <p:nvPr/>
        </p:nvSpPr>
        <p:spPr>
          <a:xfrm>
            <a:off x="7266039" y="1484671"/>
            <a:ext cx="98322" cy="8849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a:extLst>
              <a:ext uri="{FF2B5EF4-FFF2-40B4-BE49-F238E27FC236}">
                <a16:creationId xmlns:a16="http://schemas.microsoft.com/office/drawing/2014/main" id="{E852E5E0-44FC-F5B5-DD41-0B8E22121992}"/>
              </a:ext>
            </a:extLst>
          </p:cNvPr>
          <p:cNvSpPr/>
          <p:nvPr/>
        </p:nvSpPr>
        <p:spPr>
          <a:xfrm>
            <a:off x="698090" y="1484671"/>
            <a:ext cx="98323" cy="8849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52BE2741-395D-FA0A-6578-C9E7951A6567}"/>
              </a:ext>
            </a:extLst>
          </p:cNvPr>
          <p:cNvSpPr/>
          <p:nvPr/>
        </p:nvSpPr>
        <p:spPr>
          <a:xfrm>
            <a:off x="3888657" y="3883742"/>
            <a:ext cx="88491" cy="8849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4B6967-A74C-61A2-05E0-5E635AE4A4C5}"/>
              </a:ext>
            </a:extLst>
          </p:cNvPr>
          <p:cNvSpPr txBox="1"/>
          <p:nvPr/>
        </p:nvSpPr>
        <p:spPr>
          <a:xfrm>
            <a:off x="3991896" y="3731440"/>
            <a:ext cx="4208207" cy="1938992"/>
          </a:xfrm>
          <a:prstGeom prst="rect">
            <a:avLst/>
          </a:prstGeom>
          <a:noFill/>
        </p:spPr>
        <p:txBody>
          <a:bodyPr wrap="square" rtlCol="0">
            <a:spAutoFit/>
          </a:bodyPr>
          <a:lstStyle/>
          <a:p>
            <a:pPr algn="just"/>
            <a:r>
              <a:rPr lang="en-US" sz="2000" dirty="0"/>
              <a:t>Lack of a simple, portable, and verifiable on-chain financial score limits transparent, trustless credit evaluation, hindering efficient DeFi lending and cross-platform financial services on Sui.</a:t>
            </a:r>
          </a:p>
        </p:txBody>
      </p:sp>
    </p:spTree>
    <p:extLst>
      <p:ext uri="{BB962C8B-B14F-4D97-AF65-F5344CB8AC3E}">
        <p14:creationId xmlns:p14="http://schemas.microsoft.com/office/powerpoint/2010/main" val="441905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600F7-DFEB-A9F6-A4D8-EEBD66096ABA}"/>
              </a:ext>
            </a:extLst>
          </p:cNvPr>
          <p:cNvSpPr>
            <a:spLocks noGrp="1"/>
          </p:cNvSpPr>
          <p:nvPr>
            <p:ph type="title"/>
          </p:nvPr>
        </p:nvSpPr>
        <p:spPr>
          <a:xfrm>
            <a:off x="893413" y="-589384"/>
            <a:ext cx="10405174" cy="1326514"/>
          </a:xfrm>
        </p:spPr>
        <p:txBody>
          <a:bodyPr>
            <a:normAutofit/>
          </a:bodyPr>
          <a:lstStyle/>
          <a:p>
            <a:pPr algn="ctr"/>
            <a:r>
              <a:rPr lang="en-US" sz="4000" dirty="0" err="1"/>
              <a:t>MArket</a:t>
            </a:r>
            <a:endParaRPr lang="en-US" sz="4000" dirty="0"/>
          </a:p>
        </p:txBody>
      </p:sp>
      <p:sp>
        <p:nvSpPr>
          <p:cNvPr id="3" name="Content Placeholder 2">
            <a:extLst>
              <a:ext uri="{FF2B5EF4-FFF2-40B4-BE49-F238E27FC236}">
                <a16:creationId xmlns:a16="http://schemas.microsoft.com/office/drawing/2014/main" id="{B78E5EC1-F58F-7C21-E43E-729E278DEA2B}"/>
              </a:ext>
            </a:extLst>
          </p:cNvPr>
          <p:cNvSpPr>
            <a:spLocks noGrp="1"/>
          </p:cNvSpPr>
          <p:nvPr>
            <p:ph sz="quarter" idx="14"/>
          </p:nvPr>
        </p:nvSpPr>
        <p:spPr>
          <a:xfrm>
            <a:off x="726265" y="737131"/>
            <a:ext cx="10405174" cy="2400532"/>
          </a:xfrm>
        </p:spPr>
        <p:txBody>
          <a:bodyPr/>
          <a:lstStyle/>
          <a:p>
            <a:pPr algn="just"/>
            <a:r>
              <a:rPr lang="en-US" b="1" dirty="0"/>
              <a:t>Global Web3 Market:</a:t>
            </a:r>
            <a:r>
              <a:rPr lang="en-US" dirty="0"/>
              <a:t> The entire Web3 market is projected to grow from </a:t>
            </a:r>
            <a:r>
              <a:rPr lang="en-US" b="1" dirty="0"/>
              <a:t>$ 3.47 Billion in 2025 to over $41.45 Billion by 2030</a:t>
            </a:r>
            <a:r>
              <a:rPr lang="en-US" dirty="0"/>
              <a:t>, with a compound annual growth rate (CAGR) of over 45%.</a:t>
            </a:r>
          </a:p>
          <a:p>
            <a:pPr algn="just"/>
            <a:r>
              <a:rPr lang="it-IT" dirty="0"/>
              <a:t>Strategic Niche: AI-Powered &amp; Sui-Native Advantage</a:t>
            </a:r>
          </a:p>
          <a:p>
            <a:pPr algn="just"/>
            <a:r>
              <a:rPr lang="en-US" altLang="en-US" dirty="0"/>
              <a:t>The demand is high for decentralized scoring using blockchain technology, which offers better risk detection and transparent, tamper-proof processes.</a:t>
            </a:r>
            <a:endParaRPr lang="en-US" dirty="0"/>
          </a:p>
        </p:txBody>
      </p:sp>
      <p:sp>
        <p:nvSpPr>
          <p:cNvPr id="4" name="Slide Number Placeholder 3">
            <a:extLst>
              <a:ext uri="{FF2B5EF4-FFF2-40B4-BE49-F238E27FC236}">
                <a16:creationId xmlns:a16="http://schemas.microsoft.com/office/drawing/2014/main" id="{FC7A48D9-A48F-AFD0-EBD3-66103AEEC7D3}"/>
              </a:ext>
            </a:extLst>
          </p:cNvPr>
          <p:cNvSpPr>
            <a:spLocks noGrp="1"/>
          </p:cNvSpPr>
          <p:nvPr>
            <p:ph type="sldNum" sz="quarter" idx="12"/>
          </p:nvPr>
        </p:nvSpPr>
        <p:spPr/>
        <p:txBody>
          <a:bodyPr/>
          <a:lstStyle/>
          <a:p>
            <a:fld id="{B5CEABB6-07DC-46E8-9B57-56EC44A396E5}" type="slidenum">
              <a:rPr lang="en-US" smtClean="0"/>
              <a:pPr/>
              <a:t>4</a:t>
            </a:fld>
            <a:endParaRPr lang="en-US" dirty="0"/>
          </a:p>
        </p:txBody>
      </p:sp>
      <p:graphicFrame>
        <p:nvGraphicFramePr>
          <p:cNvPr id="5" name="Table 4">
            <a:extLst>
              <a:ext uri="{FF2B5EF4-FFF2-40B4-BE49-F238E27FC236}">
                <a16:creationId xmlns:a16="http://schemas.microsoft.com/office/drawing/2014/main" id="{BF2C24B4-23BD-FF58-B9D3-4D359C0A5CE7}"/>
              </a:ext>
            </a:extLst>
          </p:cNvPr>
          <p:cNvGraphicFramePr>
            <a:graphicFrameLocks noGrp="1"/>
          </p:cNvGraphicFramePr>
          <p:nvPr>
            <p:extLst>
              <p:ext uri="{D42A27DB-BD31-4B8C-83A1-F6EECF244321}">
                <p14:modId xmlns:p14="http://schemas.microsoft.com/office/powerpoint/2010/main" val="2971167576"/>
              </p:ext>
            </p:extLst>
          </p:nvPr>
        </p:nvGraphicFramePr>
        <p:xfrm>
          <a:off x="782987" y="3137662"/>
          <a:ext cx="10515600" cy="3108960"/>
        </p:xfrm>
        <a:graphic>
          <a:graphicData uri="http://schemas.openxmlformats.org/drawingml/2006/table">
            <a:tbl>
              <a:tblPr/>
              <a:tblGrid>
                <a:gridCol w="5257800">
                  <a:extLst>
                    <a:ext uri="{9D8B030D-6E8A-4147-A177-3AD203B41FA5}">
                      <a16:colId xmlns:a16="http://schemas.microsoft.com/office/drawing/2014/main" val="598026113"/>
                    </a:ext>
                  </a:extLst>
                </a:gridCol>
                <a:gridCol w="5257800">
                  <a:extLst>
                    <a:ext uri="{9D8B030D-6E8A-4147-A177-3AD203B41FA5}">
                      <a16:colId xmlns:a16="http://schemas.microsoft.com/office/drawing/2014/main" val="3156588236"/>
                    </a:ext>
                  </a:extLst>
                </a:gridCol>
              </a:tblGrid>
              <a:tr h="333002">
                <a:tc>
                  <a:txBody>
                    <a:bodyPr/>
                    <a:lstStyle/>
                    <a:p>
                      <a:pPr algn="just">
                        <a:buNone/>
                      </a:pPr>
                      <a:r>
                        <a:rPr lang="en-US" b="1" dirty="0" err="1">
                          <a:effectLst/>
                          <a:latin typeface="Google Sans Text"/>
                        </a:rPr>
                        <a:t>AiCashFlow</a:t>
                      </a:r>
                      <a:r>
                        <a:rPr lang="en-US" b="1" dirty="0">
                          <a:effectLst/>
                          <a:latin typeface="Google Sans Text"/>
                        </a:rPr>
                        <a:t> Unique Value Proposition</a:t>
                      </a:r>
                      <a:endParaRPr lang="en-US" dirty="0">
                        <a:effectLst/>
                        <a:latin typeface="Google Sans Text"/>
                      </a:endParaRP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just">
                        <a:buNone/>
                      </a:pPr>
                      <a:r>
                        <a:rPr lang="en-US" b="1">
                          <a:effectLst/>
                          <a:latin typeface="Google Sans Text"/>
                        </a:rPr>
                        <a:t>Market Impact</a:t>
                      </a:r>
                      <a:endParaRPr lang="en-US">
                        <a:effectLst/>
                        <a:latin typeface="Google Sans Text"/>
                      </a:endParaRP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012089850"/>
                  </a:ext>
                </a:extLst>
              </a:tr>
              <a:tr h="832506">
                <a:tc>
                  <a:txBody>
                    <a:bodyPr/>
                    <a:lstStyle/>
                    <a:p>
                      <a:pPr algn="just">
                        <a:buNone/>
                      </a:pPr>
                      <a:r>
                        <a:rPr lang="en-US" b="1" dirty="0">
                          <a:effectLst/>
                          <a:latin typeface="Google Sans Text"/>
                        </a:rPr>
                        <a:t>AI + Sui Synergy</a:t>
                      </a:r>
                      <a:endParaRPr lang="en-US" dirty="0">
                        <a:effectLst/>
                        <a:latin typeface="Google Sans Text"/>
                      </a:endParaRP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just">
                        <a:buNone/>
                      </a:pPr>
                      <a:r>
                        <a:rPr lang="en-US" dirty="0">
                          <a:effectLst/>
                          <a:latin typeface="Google Sans Text"/>
                        </a:rPr>
                        <a:t>Leverages Sui's high speed for real-time, accurate scoring, a competitive advantage against older, slower Layer-1 chains.</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00666557"/>
                  </a:ext>
                </a:extLst>
              </a:tr>
              <a:tr h="832506">
                <a:tc>
                  <a:txBody>
                    <a:bodyPr/>
                    <a:lstStyle/>
                    <a:p>
                      <a:pPr algn="just">
                        <a:buNone/>
                      </a:pPr>
                      <a:r>
                        <a:rPr lang="en-US" b="1" dirty="0">
                          <a:effectLst/>
                          <a:latin typeface="Google Sans Text"/>
                        </a:rPr>
                        <a:t>Verifiable NFT Report</a:t>
                      </a:r>
                      <a:endParaRPr lang="en-US" dirty="0">
                        <a:effectLst/>
                        <a:latin typeface="Google Sans Text"/>
                      </a:endParaRP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just">
                        <a:buNone/>
                      </a:pPr>
                      <a:r>
                        <a:rPr lang="en-US" dirty="0">
                          <a:effectLst/>
                          <a:latin typeface="Google Sans Text"/>
                        </a:rPr>
                        <a:t>Creates a portable, immutable financial credential that solves data verification and trust issues across Web3 platforms.</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06788245"/>
                  </a:ext>
                </a:extLst>
              </a:tr>
              <a:tr h="832506">
                <a:tc>
                  <a:txBody>
                    <a:bodyPr/>
                    <a:lstStyle/>
                    <a:p>
                      <a:pPr algn="just">
                        <a:buNone/>
                      </a:pPr>
                      <a:r>
                        <a:rPr lang="en-US" b="1">
                          <a:effectLst/>
                          <a:latin typeface="Google Sans Text"/>
                        </a:rPr>
                        <a:t>Smart Shopping Assistant</a:t>
                      </a:r>
                      <a:endParaRPr lang="en-US">
                        <a:effectLst/>
                        <a:latin typeface="Google Sans Text"/>
                      </a:endParaRP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just">
                        <a:buNone/>
                      </a:pPr>
                      <a:r>
                        <a:rPr lang="en-US" dirty="0">
                          <a:effectLst/>
                          <a:latin typeface="Google Sans Text"/>
                        </a:rPr>
                        <a:t>Expands the utility beyond lending (DeFi) into personalized e-commerce and retail in Web3 (a market segment set to grow at a 46.7% CAGR).</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82020774"/>
                  </a:ext>
                </a:extLst>
              </a:tr>
            </a:tbl>
          </a:graphicData>
        </a:graphic>
      </p:graphicFrame>
    </p:spTree>
    <p:extLst>
      <p:ext uri="{BB962C8B-B14F-4D97-AF65-F5344CB8AC3E}">
        <p14:creationId xmlns:p14="http://schemas.microsoft.com/office/powerpoint/2010/main" val="1663369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7F2EB-C6EA-B530-12D5-DB3F0213E727}"/>
              </a:ext>
            </a:extLst>
          </p:cNvPr>
          <p:cNvSpPr>
            <a:spLocks noGrp="1"/>
          </p:cNvSpPr>
          <p:nvPr>
            <p:ph type="title"/>
          </p:nvPr>
        </p:nvSpPr>
        <p:spPr>
          <a:xfrm>
            <a:off x="892713" y="-417004"/>
            <a:ext cx="10405174" cy="1326514"/>
          </a:xfrm>
        </p:spPr>
        <p:txBody>
          <a:bodyPr/>
          <a:lstStyle/>
          <a:p>
            <a:pPr algn="ctr"/>
            <a:r>
              <a:rPr lang="en-US" dirty="0"/>
              <a:t>Competitive Landscape &amp; Market Examples</a:t>
            </a:r>
          </a:p>
        </p:txBody>
      </p:sp>
      <p:sp>
        <p:nvSpPr>
          <p:cNvPr id="4" name="Slide Number Placeholder 3">
            <a:extLst>
              <a:ext uri="{FF2B5EF4-FFF2-40B4-BE49-F238E27FC236}">
                <a16:creationId xmlns:a16="http://schemas.microsoft.com/office/drawing/2014/main" id="{40F69827-2BAA-C377-BCDC-37E694CE8A51}"/>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
        <p:nvSpPr>
          <p:cNvPr id="6" name="Rectangle 1">
            <a:extLst>
              <a:ext uri="{FF2B5EF4-FFF2-40B4-BE49-F238E27FC236}">
                <a16:creationId xmlns:a16="http://schemas.microsoft.com/office/drawing/2014/main" id="{424B4901-58FA-91D9-02CA-C2ADC0E0DF92}"/>
              </a:ext>
            </a:extLst>
          </p:cNvPr>
          <p:cNvSpPr>
            <a:spLocks noChangeArrowheads="1"/>
          </p:cNvSpPr>
          <p:nvPr/>
        </p:nvSpPr>
        <p:spPr bwMode="auto">
          <a:xfrm>
            <a:off x="892713" y="1140866"/>
            <a:ext cx="10404474"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Bahnschrift Light" panose="020B0502040204020203" pitchFamily="34" charset="0"/>
              </a:rPr>
              <a:t>While the concept of on-chain credit scoring is growing, </a:t>
            </a:r>
            <a:r>
              <a:rPr kumimoji="0" lang="en-US" altLang="en-US" sz="2000" b="0" i="0" u="none" strike="noStrike" cap="none" normalizeH="0" baseline="0" dirty="0" err="1">
                <a:ln>
                  <a:noFill/>
                </a:ln>
                <a:solidFill>
                  <a:schemeClr val="tx1"/>
                </a:solidFill>
                <a:effectLst/>
                <a:latin typeface="Bahnschrift Light" panose="020B0502040204020203" pitchFamily="34" charset="0"/>
              </a:rPr>
              <a:t>AiCashFlow's</a:t>
            </a:r>
            <a:r>
              <a:rPr kumimoji="0" lang="en-US" altLang="en-US" sz="2000" b="0" i="0" u="none" strike="noStrike" cap="none" normalizeH="0" baseline="0" dirty="0">
                <a:ln>
                  <a:noFill/>
                </a:ln>
                <a:solidFill>
                  <a:schemeClr val="tx1"/>
                </a:solidFill>
                <a:effectLst/>
                <a:latin typeface="Bahnschrift Light" panose="020B0502040204020203" pitchFamily="34" charset="0"/>
              </a:rPr>
              <a:t> unique combination of </a:t>
            </a:r>
            <a:r>
              <a:rPr kumimoji="0" lang="en-US" altLang="en-US" sz="2000" b="1" i="0" u="none" strike="noStrike" cap="none" normalizeH="0" baseline="0" dirty="0">
                <a:ln>
                  <a:noFill/>
                </a:ln>
                <a:solidFill>
                  <a:schemeClr val="tx1"/>
                </a:solidFill>
                <a:effectLst/>
                <a:latin typeface="Bahnschrift Light" panose="020B0502040204020203" pitchFamily="34" charset="0"/>
              </a:rPr>
              <a:t>AI-driven scoring, NFT reporting, and the Sui ecosystem</a:t>
            </a:r>
            <a:r>
              <a:rPr kumimoji="0" lang="en-US" altLang="en-US" sz="2000" b="0" i="0" u="none" strike="noStrike" cap="none" normalizeH="0" baseline="0" dirty="0">
                <a:ln>
                  <a:noFill/>
                </a:ln>
                <a:solidFill>
                  <a:schemeClr val="tx1"/>
                </a:solidFill>
                <a:effectLst/>
                <a:latin typeface="Bahnschrift Light" panose="020B0502040204020203" pitchFamily="34" charset="0"/>
              </a:rPr>
              <a:t> sets it apart.</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000" dirty="0">
              <a:latin typeface="Bahnschrift Light" panose="020B0502040204020203" pitchFamily="34" charset="0"/>
            </a:endParaRPr>
          </a:p>
          <a:p>
            <a:pPr lvl="0" algn="just" eaLnBrk="0" fontAlgn="base" hangingPunct="0">
              <a:spcBef>
                <a:spcPct val="0"/>
              </a:spcBef>
              <a:spcAft>
                <a:spcPct val="0"/>
              </a:spcAft>
            </a:pPr>
            <a:r>
              <a:rPr lang="en-US" altLang="en-US" sz="2000" dirty="0">
                <a:latin typeface="Bahnschrift Light" panose="020B0502040204020203" pitchFamily="34" charset="0"/>
              </a:rPr>
              <a:t>Our core </a:t>
            </a:r>
            <a:r>
              <a:rPr lang="en-US" altLang="en-US" sz="2000" dirty="0" err="1">
                <a:latin typeface="Bahnschrift Light" panose="020B0502040204020203" pitchFamily="34" charset="0"/>
              </a:rPr>
              <a:t>users:Crypto</a:t>
            </a:r>
            <a:r>
              <a:rPr lang="en-US" altLang="en-US" sz="2000" dirty="0">
                <a:latin typeface="Bahnschrift Light" panose="020B0502040204020203" pitchFamily="34" charset="0"/>
              </a:rPr>
              <a:t> users who want anonymous analyticsWeb3 buyers/sellers who need a trustworthy credit </a:t>
            </a:r>
            <a:r>
              <a:rPr lang="en-US" altLang="en-US" sz="2000" dirty="0" err="1">
                <a:latin typeface="Bahnschrift Light" panose="020B0502040204020203" pitchFamily="34" charset="0"/>
              </a:rPr>
              <a:t>reputationPeople</a:t>
            </a:r>
            <a:r>
              <a:rPr lang="en-US" altLang="en-US" sz="2000" dirty="0">
                <a:latin typeface="Bahnschrift Light" panose="020B0502040204020203" pitchFamily="34" charset="0"/>
              </a:rPr>
              <a:t> seeking AI-powered budgeting without giving banks full access</a:t>
            </a:r>
            <a:endParaRPr kumimoji="0" lang="en-US" altLang="en-US" sz="2000" b="0" i="0" u="none" strike="noStrike" cap="none" normalizeH="0" baseline="0" dirty="0">
              <a:ln>
                <a:noFill/>
              </a:ln>
              <a:solidFill>
                <a:schemeClr val="tx1"/>
              </a:solidFill>
              <a:effectLst/>
              <a:latin typeface="Bahnschrift Light" panose="020B0502040204020203" pitchFamily="34" charset="0"/>
            </a:endParaRPr>
          </a:p>
        </p:txBody>
      </p:sp>
      <p:graphicFrame>
        <p:nvGraphicFramePr>
          <p:cNvPr id="10" name="Table 9">
            <a:extLst>
              <a:ext uri="{FF2B5EF4-FFF2-40B4-BE49-F238E27FC236}">
                <a16:creationId xmlns:a16="http://schemas.microsoft.com/office/drawing/2014/main" id="{8F5729AB-927F-DE33-6671-87B5A0295A38}"/>
              </a:ext>
            </a:extLst>
          </p:cNvPr>
          <p:cNvGraphicFramePr>
            <a:graphicFrameLocks noGrp="1"/>
          </p:cNvGraphicFramePr>
          <p:nvPr>
            <p:extLst>
              <p:ext uri="{D42A27DB-BD31-4B8C-83A1-F6EECF244321}">
                <p14:modId xmlns:p14="http://schemas.microsoft.com/office/powerpoint/2010/main" val="2215186898"/>
              </p:ext>
            </p:extLst>
          </p:nvPr>
        </p:nvGraphicFramePr>
        <p:xfrm>
          <a:off x="911352" y="3137662"/>
          <a:ext cx="10369296" cy="3108960"/>
        </p:xfrm>
        <a:graphic>
          <a:graphicData uri="http://schemas.openxmlformats.org/drawingml/2006/table">
            <a:tbl>
              <a:tblPr firstRow="1" bandRow="1">
                <a:tableStyleId>{08FB837D-C827-4EFA-A057-4D05807E0F7C}</a:tableStyleId>
              </a:tblPr>
              <a:tblGrid>
                <a:gridCol w="5184648">
                  <a:extLst>
                    <a:ext uri="{9D8B030D-6E8A-4147-A177-3AD203B41FA5}">
                      <a16:colId xmlns:a16="http://schemas.microsoft.com/office/drawing/2014/main" val="3717321568"/>
                    </a:ext>
                  </a:extLst>
                </a:gridCol>
                <a:gridCol w="5184648">
                  <a:extLst>
                    <a:ext uri="{9D8B030D-6E8A-4147-A177-3AD203B41FA5}">
                      <a16:colId xmlns:a16="http://schemas.microsoft.com/office/drawing/2014/main" val="818235371"/>
                    </a:ext>
                  </a:extLst>
                </a:gridCol>
              </a:tblGrid>
              <a:tr h="324564">
                <a:tc>
                  <a:txBody>
                    <a:bodyPr/>
                    <a:lstStyle/>
                    <a:p>
                      <a:pPr>
                        <a:buNone/>
                      </a:pPr>
                      <a:r>
                        <a:rPr lang="en-US" b="1" dirty="0">
                          <a:effectLst/>
                        </a:rPr>
                        <a:t>Competitor Type</a:t>
                      </a:r>
                      <a:endParaRPr lang="en-US" dirty="0">
                        <a:effectLst/>
                        <a:latin typeface="Google Sans Text"/>
                      </a:endParaRPr>
                    </a:p>
                  </a:txBody>
                  <a:tcPr anchor="ctr"/>
                </a:tc>
                <a:tc>
                  <a:txBody>
                    <a:bodyPr/>
                    <a:lstStyle/>
                    <a:p>
                      <a:pPr>
                        <a:buNone/>
                      </a:pPr>
                      <a:r>
                        <a:rPr lang="en-US" b="1">
                          <a:effectLst/>
                        </a:rPr>
                        <a:t>Key Distinction (Our USP)</a:t>
                      </a:r>
                      <a:endParaRPr lang="en-US">
                        <a:effectLst/>
                        <a:latin typeface="Google Sans Text"/>
                      </a:endParaRPr>
                    </a:p>
                  </a:txBody>
                  <a:tcPr anchor="ctr"/>
                </a:tc>
                <a:extLst>
                  <a:ext uri="{0D108BD9-81ED-4DB2-BD59-A6C34878D82A}">
                    <a16:rowId xmlns:a16="http://schemas.microsoft.com/office/drawing/2014/main" val="219043287"/>
                  </a:ext>
                </a:extLst>
              </a:tr>
              <a:tr h="870799">
                <a:tc>
                  <a:txBody>
                    <a:bodyPr/>
                    <a:lstStyle/>
                    <a:p>
                      <a:pPr>
                        <a:buNone/>
                      </a:pPr>
                      <a:r>
                        <a:rPr lang="en-US" b="1" dirty="0">
                          <a:effectLst/>
                        </a:rPr>
                        <a:t>Traditional FinTech</a:t>
                      </a:r>
                      <a:r>
                        <a:rPr lang="en-US" dirty="0">
                          <a:effectLst/>
                        </a:rPr>
                        <a:t> (e.g., Revolut)</a:t>
                      </a:r>
                      <a:endParaRPr lang="en-US" dirty="0">
                        <a:effectLst/>
                        <a:latin typeface="Google Sans Text"/>
                      </a:endParaRPr>
                    </a:p>
                  </a:txBody>
                  <a:tcPr anchor="ctr"/>
                </a:tc>
                <a:tc>
                  <a:txBody>
                    <a:bodyPr/>
                    <a:lstStyle/>
                    <a:p>
                      <a:pPr>
                        <a:buNone/>
                      </a:pPr>
                      <a:r>
                        <a:rPr lang="en-US">
                          <a:effectLst/>
                        </a:rPr>
                        <a:t>AiCashFlow is </a:t>
                      </a:r>
                      <a:r>
                        <a:rPr lang="en-US" b="1">
                          <a:effectLst/>
                        </a:rPr>
                        <a:t>Decentralized and Non-Custodial</a:t>
                      </a:r>
                      <a:r>
                        <a:rPr lang="en-US">
                          <a:effectLst/>
                        </a:rPr>
                        <a:t>. We eliminate the need for trust in a centralized entity.</a:t>
                      </a:r>
                      <a:endParaRPr lang="en-US">
                        <a:effectLst/>
                        <a:latin typeface="Google Sans Text"/>
                      </a:endParaRPr>
                    </a:p>
                  </a:txBody>
                  <a:tcPr anchor="ctr"/>
                </a:tc>
                <a:extLst>
                  <a:ext uri="{0D108BD9-81ED-4DB2-BD59-A6C34878D82A}">
                    <a16:rowId xmlns:a16="http://schemas.microsoft.com/office/drawing/2014/main" val="17823891"/>
                  </a:ext>
                </a:extLst>
              </a:tr>
              <a:tr h="910870">
                <a:tc>
                  <a:txBody>
                    <a:bodyPr/>
                    <a:lstStyle/>
                    <a:p>
                      <a:pPr>
                        <a:buNone/>
                      </a:pPr>
                      <a:r>
                        <a:rPr lang="en-US" b="1" dirty="0">
                          <a:effectLst/>
                        </a:rPr>
                        <a:t>Direct DeFi Competitors</a:t>
                      </a:r>
                      <a:r>
                        <a:rPr lang="en-US" dirty="0">
                          <a:effectLst/>
                        </a:rPr>
                        <a:t> (e.g., </a:t>
                      </a:r>
                      <a:r>
                        <a:rPr lang="en-US" dirty="0" err="1">
                          <a:effectLst/>
                        </a:rPr>
                        <a:t>Aave</a:t>
                      </a:r>
                      <a:r>
                        <a:rPr lang="en-US" dirty="0">
                          <a:effectLst/>
                        </a:rPr>
                        <a:t>, Scoring Projects)</a:t>
                      </a:r>
                      <a:endParaRPr lang="en-US" dirty="0">
                        <a:effectLst/>
                        <a:latin typeface="Google Sans Text"/>
                      </a:endParaRPr>
                    </a:p>
                  </a:txBody>
                  <a:tcPr anchor="ctr"/>
                </a:tc>
                <a:tc>
                  <a:txBody>
                    <a:bodyPr/>
                    <a:lstStyle/>
                    <a:p>
                      <a:pPr>
                        <a:buNone/>
                      </a:pPr>
                      <a:r>
                        <a:rPr lang="en-US">
                          <a:effectLst/>
                        </a:rPr>
                        <a:t>Our unique combo: </a:t>
                      </a:r>
                      <a:r>
                        <a:rPr lang="en-US" b="1">
                          <a:effectLst/>
                        </a:rPr>
                        <a:t>AI-driven financial score (0-10) + Verifiable NFT Report + Smart Shopping AI</a:t>
                      </a:r>
                      <a:r>
                        <a:rPr lang="en-US" baseline="30000">
                          <a:effectLst/>
                        </a:rPr>
                        <a:t>333333333</a:t>
                      </a:r>
                      <a:r>
                        <a:rPr lang="en-US">
                          <a:effectLst/>
                        </a:rPr>
                        <a:t>.</a:t>
                      </a:r>
                      <a:endParaRPr lang="en-US">
                        <a:effectLst/>
                        <a:latin typeface="Google Sans Text"/>
                      </a:endParaRPr>
                    </a:p>
                  </a:txBody>
                  <a:tcPr anchor="ctr"/>
                </a:tc>
                <a:extLst>
                  <a:ext uri="{0D108BD9-81ED-4DB2-BD59-A6C34878D82A}">
                    <a16:rowId xmlns:a16="http://schemas.microsoft.com/office/drawing/2014/main" val="4137858615"/>
                  </a:ext>
                </a:extLst>
              </a:tr>
              <a:tr h="910870">
                <a:tc>
                  <a:txBody>
                    <a:bodyPr/>
                    <a:lstStyle/>
                    <a:p>
                      <a:pPr>
                        <a:buNone/>
                      </a:pPr>
                      <a:r>
                        <a:rPr lang="en-US" b="1">
                          <a:effectLst/>
                        </a:rPr>
                        <a:t>Blockchain Focus</a:t>
                      </a:r>
                      <a:endParaRPr lang="en-US">
                        <a:effectLst/>
                        <a:latin typeface="Google Sans Text"/>
                      </a:endParaRPr>
                    </a:p>
                  </a:txBody>
                  <a:tcPr anchor="ctr"/>
                </a:tc>
                <a:tc>
                  <a:txBody>
                    <a:bodyPr/>
                    <a:lstStyle/>
                    <a:p>
                      <a:pPr>
                        <a:buNone/>
                      </a:pPr>
                      <a:r>
                        <a:rPr lang="en-US" dirty="0">
                          <a:effectLst/>
                        </a:rPr>
                        <a:t>We leverage </a:t>
                      </a:r>
                      <a:r>
                        <a:rPr lang="en-US" b="1" dirty="0">
                          <a:effectLst/>
                        </a:rPr>
                        <a:t>Sui's high speed and efficiency</a:t>
                      </a:r>
                      <a:r>
                        <a:rPr lang="en-US" dirty="0">
                          <a:effectLst/>
                        </a:rPr>
                        <a:t> for real-time scoring and immutable data integrity, a native advantage</a:t>
                      </a:r>
                      <a:endParaRPr lang="en-US" dirty="0">
                        <a:effectLst/>
                        <a:latin typeface="Google Sans Text"/>
                      </a:endParaRPr>
                    </a:p>
                  </a:txBody>
                  <a:tcPr anchor="ctr"/>
                </a:tc>
                <a:extLst>
                  <a:ext uri="{0D108BD9-81ED-4DB2-BD59-A6C34878D82A}">
                    <a16:rowId xmlns:a16="http://schemas.microsoft.com/office/drawing/2014/main" val="3967916142"/>
                  </a:ext>
                </a:extLst>
              </a:tr>
            </a:tbl>
          </a:graphicData>
        </a:graphic>
      </p:graphicFrame>
    </p:spTree>
    <p:extLst>
      <p:ext uri="{BB962C8B-B14F-4D97-AF65-F5344CB8AC3E}">
        <p14:creationId xmlns:p14="http://schemas.microsoft.com/office/powerpoint/2010/main" val="2911397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0BAA6-41A8-8AAB-F4C7-197F4F5DCEEB}"/>
              </a:ext>
            </a:extLst>
          </p:cNvPr>
          <p:cNvSpPr>
            <a:spLocks noGrp="1"/>
          </p:cNvSpPr>
          <p:nvPr>
            <p:ph type="title"/>
          </p:nvPr>
        </p:nvSpPr>
        <p:spPr>
          <a:xfrm>
            <a:off x="893413" y="-242114"/>
            <a:ext cx="10405174" cy="1326514"/>
          </a:xfrm>
        </p:spPr>
        <p:txBody>
          <a:bodyPr/>
          <a:lstStyle/>
          <a:p>
            <a:r>
              <a:rPr lang="en-US" dirty="0"/>
              <a:t>			</a:t>
            </a:r>
            <a:r>
              <a:rPr lang="en-US" sz="4400" dirty="0"/>
              <a:t>How we solve it</a:t>
            </a:r>
          </a:p>
        </p:txBody>
      </p:sp>
      <p:sp>
        <p:nvSpPr>
          <p:cNvPr id="3" name="Content Placeholder 2">
            <a:extLst>
              <a:ext uri="{FF2B5EF4-FFF2-40B4-BE49-F238E27FC236}">
                <a16:creationId xmlns:a16="http://schemas.microsoft.com/office/drawing/2014/main" id="{7AFADFCC-4C71-715A-126C-1E80FD874833}"/>
              </a:ext>
            </a:extLst>
          </p:cNvPr>
          <p:cNvSpPr>
            <a:spLocks noGrp="1"/>
          </p:cNvSpPr>
          <p:nvPr>
            <p:ph sz="quarter" idx="14"/>
          </p:nvPr>
        </p:nvSpPr>
        <p:spPr>
          <a:xfrm>
            <a:off x="911352" y="1181130"/>
            <a:ext cx="10405174" cy="3925467"/>
          </a:xfrm>
        </p:spPr>
        <p:txBody>
          <a:bodyPr>
            <a:normAutofit lnSpcReduction="10000"/>
          </a:bodyPr>
          <a:lstStyle/>
          <a:p>
            <a:pPr algn="just"/>
            <a:r>
              <a:rPr lang="en-US" dirty="0" err="1"/>
              <a:t>AICashflow</a:t>
            </a:r>
            <a:r>
              <a:rPr lang="en-US" dirty="0"/>
              <a:t> delivers AI-powered financial intelligence with zero personal data.</a:t>
            </a:r>
          </a:p>
          <a:p>
            <a:pPr marL="0" indent="0" algn="just">
              <a:buNone/>
            </a:pPr>
            <a:r>
              <a:rPr lang="en-US" sz="2400" dirty="0"/>
              <a:t>	</a:t>
            </a:r>
            <a:r>
              <a:rPr lang="en-US" sz="2400" b="1" dirty="0"/>
              <a:t>What We Do:</a:t>
            </a:r>
          </a:p>
          <a:p>
            <a:pPr algn="just"/>
            <a:r>
              <a:rPr lang="en-US" dirty="0"/>
              <a:t>Anonymous Wallet </a:t>
            </a:r>
            <a:r>
              <a:rPr lang="en-US" dirty="0" err="1"/>
              <a:t>AnalysisConnect</a:t>
            </a:r>
            <a:r>
              <a:rPr lang="en-US" dirty="0"/>
              <a:t> your wallet — no identity, no </a:t>
            </a:r>
            <a:r>
              <a:rPr lang="en-US" dirty="0" err="1"/>
              <a:t>KYC.We</a:t>
            </a:r>
            <a:r>
              <a:rPr lang="en-US" dirty="0"/>
              <a:t> decode contracts, transactions, and patterns privately</a:t>
            </a:r>
          </a:p>
          <a:p>
            <a:pPr algn="just"/>
            <a:r>
              <a:rPr lang="en-US" dirty="0"/>
              <a:t> AI Financial </a:t>
            </a:r>
            <a:r>
              <a:rPr lang="en-US" dirty="0" err="1"/>
              <a:t>AssistantAn</a:t>
            </a:r>
            <a:r>
              <a:rPr lang="en-US" dirty="0"/>
              <a:t> AI that categorizes your spending, analyzes your behavior, and builds a personalized financial plan.</a:t>
            </a:r>
          </a:p>
          <a:p>
            <a:pPr algn="just"/>
            <a:r>
              <a:rPr lang="en-US" dirty="0"/>
              <a:t>Web3 Credit </a:t>
            </a:r>
            <a:r>
              <a:rPr lang="en-US" dirty="0" err="1"/>
              <a:t>ScoreA</a:t>
            </a:r>
            <a:r>
              <a:rPr lang="en-US" dirty="0"/>
              <a:t> decentralized, transparent, privacy-protecting score that reflects real financial behavior — not your name, not your documents.</a:t>
            </a:r>
          </a:p>
          <a:p>
            <a:pPr algn="just"/>
            <a:r>
              <a:rPr lang="en-US" dirty="0"/>
              <a:t> Credit Score </a:t>
            </a:r>
            <a:r>
              <a:rPr lang="en-US" dirty="0" err="1"/>
              <a:t>NFTWe</a:t>
            </a:r>
            <a:r>
              <a:rPr lang="en-US" dirty="0"/>
              <a:t> mint a non-transferable NFT containing your score at that </a:t>
            </a:r>
            <a:r>
              <a:rPr lang="en-US" dirty="0" err="1"/>
              <a:t>moment.This</a:t>
            </a:r>
            <a:r>
              <a:rPr lang="en-US" dirty="0"/>
              <a:t> becomes your evolving Web3 trust passport.</a:t>
            </a:r>
          </a:p>
        </p:txBody>
      </p:sp>
      <p:sp>
        <p:nvSpPr>
          <p:cNvPr id="4" name="Slide Number Placeholder 3">
            <a:extLst>
              <a:ext uri="{FF2B5EF4-FFF2-40B4-BE49-F238E27FC236}">
                <a16:creationId xmlns:a16="http://schemas.microsoft.com/office/drawing/2014/main" id="{FB108B85-2DDD-5DA7-A63E-C127E0510210}"/>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
        <p:nvSpPr>
          <p:cNvPr id="5" name="TextBox 4">
            <a:extLst>
              <a:ext uri="{FF2B5EF4-FFF2-40B4-BE49-F238E27FC236}">
                <a16:creationId xmlns:a16="http://schemas.microsoft.com/office/drawing/2014/main" id="{FC5FC06C-67EF-9C6A-5BBF-2ED444984949}"/>
              </a:ext>
            </a:extLst>
          </p:cNvPr>
          <p:cNvSpPr txBox="1"/>
          <p:nvPr/>
        </p:nvSpPr>
        <p:spPr>
          <a:xfrm>
            <a:off x="2037605" y="5199556"/>
            <a:ext cx="8152668" cy="954107"/>
          </a:xfrm>
          <a:prstGeom prst="rect">
            <a:avLst/>
          </a:prstGeom>
          <a:noFill/>
        </p:spPr>
        <p:txBody>
          <a:bodyPr wrap="square" rtlCol="0">
            <a:spAutoFit/>
          </a:bodyPr>
          <a:lstStyle/>
          <a:p>
            <a:pPr algn="just"/>
            <a:r>
              <a:rPr lang="en-US" sz="2800" b="1" i="1" dirty="0"/>
              <a:t>In one sentence: </a:t>
            </a:r>
            <a:r>
              <a:rPr lang="en-US" sz="2800" b="1" i="1" dirty="0" err="1"/>
              <a:t>AICashflow</a:t>
            </a:r>
            <a:r>
              <a:rPr lang="en-US" sz="2800" b="1" i="1" dirty="0"/>
              <a:t> gives you a smart financial identity — without giving up your privacy.</a:t>
            </a:r>
          </a:p>
        </p:txBody>
      </p:sp>
    </p:spTree>
    <p:extLst>
      <p:ext uri="{BB962C8B-B14F-4D97-AF65-F5344CB8AC3E}">
        <p14:creationId xmlns:p14="http://schemas.microsoft.com/office/powerpoint/2010/main" val="4032070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911352" y="-330605"/>
            <a:ext cx="8297380" cy="1326514"/>
          </a:xfrm>
        </p:spPr>
        <p:txBody>
          <a:bodyPr/>
          <a:lstStyle/>
          <a:p>
            <a:pPr algn="ctr"/>
            <a:r>
              <a:rPr lang="en-US" dirty="0"/>
              <a:t>OUR team</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27026" y="1345052"/>
            <a:ext cx="9487013" cy="4377321"/>
          </a:xfrm>
        </p:spPr>
        <p:txBody>
          <a:bodyPr>
            <a:normAutofit/>
          </a:bodyPr>
          <a:lstStyle/>
          <a:p>
            <a:pPr marL="0" indent="0" algn="just">
              <a:buNone/>
            </a:pPr>
            <a:r>
              <a:rPr lang="en-US" sz="2400" dirty="0"/>
              <a:t>We are a 4-member student team from UNSTPB, combining the perfect mix of skills to build a privacy-first fintech product:</a:t>
            </a:r>
          </a:p>
          <a:p>
            <a:pPr algn="just"/>
            <a:r>
              <a:rPr lang="en-US" dirty="0"/>
              <a:t> Two Software Developers: They built the core engine that analyzes wallet activity and generates the decentralized credit score.</a:t>
            </a:r>
          </a:p>
          <a:p>
            <a:pPr algn="just"/>
            <a:r>
              <a:rPr lang="en-US" dirty="0"/>
              <a:t> One Designer: Responsible for UX/UI, user flows, branding, and turning complex technologies into a simple, intuitive experience.</a:t>
            </a:r>
          </a:p>
          <a:p>
            <a:pPr algn="just"/>
            <a:r>
              <a:rPr lang="en-US" dirty="0"/>
              <a:t>One Finance Student: Brings knowledge of financial analysis, credit modeling, budgeting systems, and user-friendly financial insights.</a:t>
            </a:r>
          </a:p>
          <a:p>
            <a:pPr algn="just"/>
            <a:r>
              <a:rPr lang="en-US" dirty="0"/>
              <a:t>Together, we are a young, ambitious, and highly technical team building the future of anonymous financial intelligence.</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2099008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Thank you </a:t>
            </a:r>
          </a:p>
        </p:txBody>
      </p:sp>
    </p:spTree>
    <p:extLst>
      <p:ext uri="{BB962C8B-B14F-4D97-AF65-F5344CB8AC3E}">
        <p14:creationId xmlns:p14="http://schemas.microsoft.com/office/powerpoint/2010/main" val="3493061142"/>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3f4e17d9-5d65-4eaf-aa04-ff10cbdec6e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C50281F2F6BA74597D87E1AFB435829" ma:contentTypeVersion="5" ma:contentTypeDescription="Create a new document." ma:contentTypeScope="" ma:versionID="2dce92f8946fcafa1d3b71101c796fa5">
  <xsd:schema xmlns:xsd="http://www.w3.org/2001/XMLSchema" xmlns:xs="http://www.w3.org/2001/XMLSchema" xmlns:p="http://schemas.microsoft.com/office/2006/metadata/properties" xmlns:ns3="3f4e17d9-5d65-4eaf-aa04-ff10cbdec6e8" targetNamespace="http://schemas.microsoft.com/office/2006/metadata/properties" ma:root="true" ma:fieldsID="7a3c714d5c73de4738b7e6ecafae0884" ns3:_="">
    <xsd:import namespace="3f4e17d9-5d65-4eaf-aa04-ff10cbdec6e8"/>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4e17d9-5d65-4eaf-aa04-ff10cbdec6e8"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5040CA-20CC-43C6-BC0C-8D8696B6AF89}">
  <ds:schemaRefs>
    <ds:schemaRef ds:uri="http://purl.org/dc/terms/"/>
    <ds:schemaRef ds:uri="http://purl.org/dc/elements/1.1/"/>
    <ds:schemaRef ds:uri="http://schemas.microsoft.com/office/2006/metadata/properties"/>
    <ds:schemaRef ds:uri="3f4e17d9-5d65-4eaf-aa04-ff10cbdec6e8"/>
    <ds:schemaRef ds:uri="http://schemas.microsoft.com/office/infopath/2007/PartnerControls"/>
    <ds:schemaRef ds:uri="http://www.w3.org/XML/1998/namespace"/>
    <ds:schemaRef ds:uri="http://schemas.microsoft.com/office/2006/documentManagement/type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3.xml><?xml version="1.0" encoding="utf-8"?>
<ds:datastoreItem xmlns:ds="http://schemas.openxmlformats.org/officeDocument/2006/customXml" ds:itemID="{832CE91A-3EB2-4538-94E7-8680C9919F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4e17d9-5d65-4eaf-aa04-ff10cbdec6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{6E2D9B47-0EA2-40B3-923A-7FEB963F3007}TFb05bf529-a1dc-42d5-b9d6-8a1e9569dd9caf6e7d0f_win32-c3c9796a48f5</Template>
  <TotalTime>71</TotalTime>
  <Words>659</Words>
  <Application>Microsoft Office PowerPoint</Application>
  <PresentationFormat>Widescreen</PresentationFormat>
  <Paragraphs>50</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Avenir Next LT Pro Light</vt:lpstr>
      <vt:lpstr>Bahnschrift Light</vt:lpstr>
      <vt:lpstr>Calibri</vt:lpstr>
      <vt:lpstr>Google Sans Text</vt:lpstr>
      <vt:lpstr>Posterama</vt:lpstr>
      <vt:lpstr>Custom</vt:lpstr>
      <vt:lpstr>Aicashflow</vt:lpstr>
      <vt:lpstr>Our project:</vt:lpstr>
      <vt:lpstr>    The problem</vt:lpstr>
      <vt:lpstr>MArket</vt:lpstr>
      <vt:lpstr>Competitive Landscape &amp; Market Examples</vt:lpstr>
      <vt:lpstr>   How we solve it</vt:lpstr>
      <vt:lpstr>OUR team</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Radu-Mihai VLĂDILĂ (149161)</dc:creator>
  <cp:lastModifiedBy>Radu-Mihai VLĂDILĂ (149161)</cp:lastModifiedBy>
  <cp:revision>2</cp:revision>
  <dcterms:created xsi:type="dcterms:W3CDTF">2025-11-16T10:41:55Z</dcterms:created>
  <dcterms:modified xsi:type="dcterms:W3CDTF">2025-11-16T11:53:33Z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0x010100DC50281F2F6BA74597D87E1AFB435829</vt:lpwstr>
  </property>
</Properties>
</file>